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63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BB97AB-DB99-4F4D-9174-03ED5C2D0FFC}" type="datetimeFigureOut">
              <a:rPr lang="hu-HU" smtClean="0"/>
              <a:t>2016.04.23.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222032-01A0-4FBB-BE7F-22E23B2904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6912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22032-01A0-4FBB-BE7F-22E23B290498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6470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EE5CC-6CDA-4702-9B21-E08D2DF620CA}" type="datetimeFigureOut">
              <a:rPr lang="hu-HU" smtClean="0"/>
              <a:t>2016.04.23.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9AFB2-51E9-419D-8337-00895E92292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5408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EE5CC-6CDA-4702-9B21-E08D2DF620CA}" type="datetimeFigureOut">
              <a:rPr lang="hu-HU" smtClean="0"/>
              <a:t>2016.04.23.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9AFB2-51E9-419D-8337-00895E92292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6316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EE5CC-6CDA-4702-9B21-E08D2DF620CA}" type="datetimeFigureOut">
              <a:rPr lang="hu-HU" smtClean="0"/>
              <a:t>2016.04.23.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9AFB2-51E9-419D-8337-00895E92292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8304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EE5CC-6CDA-4702-9B21-E08D2DF620CA}" type="datetimeFigureOut">
              <a:rPr lang="hu-HU" smtClean="0"/>
              <a:t>2016.04.23.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9AFB2-51E9-419D-8337-00895E92292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0971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EE5CC-6CDA-4702-9B21-E08D2DF620CA}" type="datetimeFigureOut">
              <a:rPr lang="hu-HU" smtClean="0"/>
              <a:t>2016.04.23.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9AFB2-51E9-419D-8337-00895E92292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28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EE5CC-6CDA-4702-9B21-E08D2DF620CA}" type="datetimeFigureOut">
              <a:rPr lang="hu-HU" smtClean="0"/>
              <a:t>2016.04.23.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9AFB2-51E9-419D-8337-00895E92292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3097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EE5CC-6CDA-4702-9B21-E08D2DF620CA}" type="datetimeFigureOut">
              <a:rPr lang="hu-HU" smtClean="0"/>
              <a:t>2016.04.23.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9AFB2-51E9-419D-8337-00895E92292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1141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EE5CC-6CDA-4702-9B21-E08D2DF620CA}" type="datetimeFigureOut">
              <a:rPr lang="hu-HU" smtClean="0"/>
              <a:t>2016.04.23.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9AFB2-51E9-419D-8337-00895E92292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4054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EE5CC-6CDA-4702-9B21-E08D2DF620CA}" type="datetimeFigureOut">
              <a:rPr lang="hu-HU" smtClean="0"/>
              <a:t>2016.04.23.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9AFB2-51E9-419D-8337-00895E92292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3462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EE5CC-6CDA-4702-9B21-E08D2DF620CA}" type="datetimeFigureOut">
              <a:rPr lang="hu-HU" smtClean="0"/>
              <a:t>2016.04.23.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9AFB2-51E9-419D-8337-00895E92292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05555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EE5CC-6CDA-4702-9B21-E08D2DF620CA}" type="datetimeFigureOut">
              <a:rPr lang="hu-HU" smtClean="0"/>
              <a:t>2016.04.23.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9AFB2-51E9-419D-8337-00895E92292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640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7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EE5CC-6CDA-4702-9B21-E08D2DF620CA}" type="datetimeFigureOut">
              <a:rPr lang="hu-HU" smtClean="0"/>
              <a:t>2016.04.23.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9AFB2-51E9-419D-8337-00895E92292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4855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55576" y="3573016"/>
            <a:ext cx="7772400" cy="1470025"/>
          </a:xfrm>
        </p:spPr>
        <p:txBody>
          <a:bodyPr>
            <a:normAutofit/>
          </a:bodyPr>
          <a:lstStyle/>
          <a:p>
            <a:r>
              <a:rPr lang="hu-HU" sz="3200" b="1" i="1" dirty="0" err="1" smtClean="0"/>
              <a:t>Sophianae</a:t>
            </a:r>
            <a:r>
              <a:rPr lang="hu-HU" sz="3200" b="1" i="1" dirty="0" smtClean="0"/>
              <a:t> Tigrisei</a:t>
            </a:r>
            <a:endParaRPr lang="hu-HU" sz="3200" b="1" i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67544" y="1484784"/>
            <a:ext cx="8208912" cy="2808312"/>
          </a:xfrm>
        </p:spPr>
        <p:txBody>
          <a:bodyPr>
            <a:normAutofit/>
          </a:bodyPr>
          <a:lstStyle/>
          <a:p>
            <a:r>
              <a:rPr lang="hu-HU" sz="3600" b="1" dirty="0" smtClean="0">
                <a:solidFill>
                  <a:schemeClr val="tx1"/>
                </a:solidFill>
              </a:rPr>
              <a:t>Összehasonlítás</a:t>
            </a:r>
          </a:p>
          <a:p>
            <a:r>
              <a:rPr lang="hu-HU" sz="3600" b="1" dirty="0" smtClean="0">
                <a:solidFill>
                  <a:schemeClr val="tx1"/>
                </a:solidFill>
              </a:rPr>
              <a:t>Vörösmarty Mihály – Csongor és Tünde</a:t>
            </a:r>
          </a:p>
          <a:p>
            <a:r>
              <a:rPr lang="hu-HU" sz="3600" b="1" dirty="0" smtClean="0">
                <a:solidFill>
                  <a:schemeClr val="tx1"/>
                </a:solidFill>
              </a:rPr>
              <a:t>Wolfgang Amadeus Mozart – Varázsfuvola</a:t>
            </a:r>
          </a:p>
        </p:txBody>
      </p:sp>
    </p:spTree>
    <p:extLst>
      <p:ext uri="{BB962C8B-B14F-4D97-AF65-F5344CB8AC3E}">
        <p14:creationId xmlns:p14="http://schemas.microsoft.com/office/powerpoint/2010/main" val="356318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Keletkezés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0" y="1752600"/>
            <a:ext cx="4067944" cy="4525963"/>
          </a:xfrm>
          <a:ln>
            <a:noFill/>
          </a:ln>
        </p:spPr>
        <p:txBody>
          <a:bodyPr numCol="1">
            <a:norm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hu-HU" sz="2800" dirty="0" smtClean="0"/>
              <a:t>Varázsfuvola</a:t>
            </a:r>
            <a:endParaRPr lang="hu-HU" sz="18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hu-HU" sz="1800" kern="0" dirty="0" smtClean="0"/>
              <a:t>A Varázsfuvolát Wolfgang A. Mozart írta, 1791-ben mutatták be először. </a:t>
            </a:r>
            <a:endParaRPr lang="hu-HU" sz="1800" kern="0" dirty="0"/>
          </a:p>
          <a:p>
            <a:pPr marL="0" indent="0" algn="just">
              <a:spcBef>
                <a:spcPts val="0"/>
              </a:spcBef>
              <a:buNone/>
            </a:pPr>
            <a:r>
              <a:rPr lang="hu-HU" sz="1800" kern="0" dirty="0" smtClean="0"/>
              <a:t>Az egyik leghíresebb operája. A Barokk korban íródott, viszont megfigyelhetőek benne a szerző felvilágosult eszméi is. A mű gondolkodásmódja </a:t>
            </a:r>
          </a:p>
          <a:p>
            <a:pPr marL="0" indent="0" algn="just">
              <a:spcBef>
                <a:spcPts val="0"/>
              </a:spcBef>
              <a:buNone/>
            </a:pPr>
            <a:endParaRPr lang="hu-HU" sz="1800" kern="0" dirty="0" smtClean="0"/>
          </a:p>
          <a:p>
            <a:pPr marL="0" indent="0" algn="just">
              <a:buNone/>
            </a:pPr>
            <a:endParaRPr lang="hu-HU" sz="1800" kern="100" dirty="0"/>
          </a:p>
          <a:p>
            <a:pPr marL="0" indent="0" algn="just">
              <a:buNone/>
            </a:pPr>
            <a:endParaRPr lang="hu-HU" sz="1800" dirty="0" smtClean="0"/>
          </a:p>
          <a:p>
            <a:pPr marL="0" indent="0" algn="just">
              <a:buNone/>
            </a:pPr>
            <a:endParaRPr lang="hu-HU" sz="1800" dirty="0"/>
          </a:p>
          <a:p>
            <a:pPr marL="0" indent="0" algn="just">
              <a:buNone/>
            </a:pPr>
            <a:endParaRPr lang="hu-HU" sz="1800" dirty="0" smtClean="0"/>
          </a:p>
          <a:p>
            <a:pPr marL="0" indent="0" algn="just">
              <a:buNone/>
            </a:pPr>
            <a:endParaRPr lang="hu-HU" sz="1800" dirty="0" smtClean="0"/>
          </a:p>
        </p:txBody>
      </p:sp>
      <p:sp>
        <p:nvSpPr>
          <p:cNvPr id="5" name="Tartalom helye 2"/>
          <p:cNvSpPr txBox="1">
            <a:spLocks/>
          </p:cNvSpPr>
          <p:nvPr/>
        </p:nvSpPr>
        <p:spPr>
          <a:xfrm>
            <a:off x="175529" y="1759527"/>
            <a:ext cx="4067944" cy="45259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numCol="1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600"/>
              </a:spcAft>
              <a:buFont typeface="Arial" pitchFamily="34" charset="0"/>
              <a:buNone/>
            </a:pPr>
            <a:r>
              <a:rPr lang="hu-HU" sz="2800" dirty="0" smtClean="0"/>
              <a:t>Csongor és Tünde</a:t>
            </a:r>
          </a:p>
          <a:p>
            <a:pPr marL="0" indent="0" algn="just">
              <a:spcBef>
                <a:spcPts val="0"/>
              </a:spcBef>
              <a:buFont typeface="Arial" pitchFamily="34" charset="0"/>
              <a:buNone/>
            </a:pPr>
            <a:r>
              <a:rPr lang="hu-HU" sz="1800" dirty="0" smtClean="0"/>
              <a:t> </a:t>
            </a:r>
            <a:r>
              <a:rPr lang="hu-HU" sz="2000" dirty="0" smtClean="0"/>
              <a:t>Szerzője Vörösmarty Mihály (1800-1855). A művet 1831-ben adták ki, azaz irodalomtörténeti szempontból a Romantika korában keletkezett. A romantikus vonások már a műfajában is megfigyelhetőek, ami Drámai költemény. </a:t>
            </a:r>
          </a:p>
          <a:p>
            <a:pPr marL="0" indent="0" algn="just">
              <a:buFont typeface="Arial" pitchFamily="34" charset="0"/>
              <a:buNone/>
            </a:pPr>
            <a:endParaRPr lang="hu-HU" sz="1800" dirty="0" smtClean="0"/>
          </a:p>
          <a:p>
            <a:pPr marL="0" indent="0" algn="just">
              <a:buFont typeface="Arial" pitchFamily="34" charset="0"/>
              <a:buNone/>
            </a:pPr>
            <a:endParaRPr lang="hu-HU" sz="1800" dirty="0" smtClean="0"/>
          </a:p>
          <a:p>
            <a:pPr marL="0" indent="0" algn="just">
              <a:buFont typeface="Arial" pitchFamily="34" charset="0"/>
              <a:buNone/>
            </a:pPr>
            <a:endParaRPr lang="hu-HU" sz="1800" dirty="0" smtClean="0"/>
          </a:p>
          <a:p>
            <a:pPr marL="0" indent="0" algn="just">
              <a:buFont typeface="Arial" pitchFamily="34" charset="0"/>
              <a:buNone/>
            </a:pPr>
            <a:endParaRPr lang="hu-HU" sz="1800" dirty="0" smtClean="0"/>
          </a:p>
          <a:p>
            <a:pPr marL="0" indent="0" algn="just">
              <a:buFont typeface="Arial" pitchFamily="34" charset="0"/>
              <a:buNone/>
            </a:pPr>
            <a:endParaRPr lang="hu-HU" sz="1800" dirty="0" smtClean="0"/>
          </a:p>
          <a:p>
            <a:pPr marL="0" indent="0" algn="just">
              <a:buFont typeface="Arial" pitchFamily="34" charset="0"/>
              <a:buNone/>
            </a:pP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407081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éj motívuma</a:t>
            </a:r>
            <a:endParaRPr lang="hu-HU" dirty="0"/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323528" y="1759526"/>
            <a:ext cx="4067944" cy="45259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numCol="1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600"/>
              </a:spcAft>
              <a:buFont typeface="Arial" pitchFamily="34" charset="0"/>
              <a:buNone/>
            </a:pPr>
            <a:r>
              <a:rPr lang="hu-HU" sz="2800" dirty="0" smtClean="0"/>
              <a:t>Csongor és </a:t>
            </a:r>
            <a:r>
              <a:rPr lang="hu-HU" sz="2800" dirty="0" smtClean="0"/>
              <a:t>Tünde</a:t>
            </a:r>
            <a:endParaRPr lang="hu-HU" sz="2800" dirty="0" smtClean="0"/>
          </a:p>
          <a:p>
            <a:pPr marL="0" indent="0" algn="just">
              <a:buFont typeface="Arial" pitchFamily="34" charset="0"/>
              <a:buNone/>
            </a:pPr>
            <a:r>
              <a:rPr lang="hu-HU" sz="1800" dirty="0" smtClean="0"/>
              <a:t>Vörösmarty művében az éj nem mint szereplő, hanem mint egy háttérbeli alak, mesélő jelenik meg.</a:t>
            </a:r>
          </a:p>
          <a:p>
            <a:pPr marL="0" indent="0" algn="just">
              <a:buFont typeface="Arial" pitchFamily="34" charset="0"/>
              <a:buNone/>
            </a:pPr>
            <a:r>
              <a:rPr lang="hu-HU" sz="1800" dirty="0" smtClean="0"/>
              <a:t>Elmeséli az életet mint szépet, majd a saját bánatát, az ember, majd a világ pusztulását.</a:t>
            </a:r>
            <a:endParaRPr lang="hu-HU" sz="1800" dirty="0" smtClean="0"/>
          </a:p>
          <a:p>
            <a:pPr marL="0" indent="0" algn="just">
              <a:buFont typeface="Arial" pitchFamily="34" charset="0"/>
              <a:buNone/>
            </a:pPr>
            <a:endParaRPr lang="hu-HU" sz="1800" dirty="0" smtClean="0"/>
          </a:p>
          <a:p>
            <a:pPr marL="0" indent="0" algn="just">
              <a:buFont typeface="Arial" pitchFamily="34" charset="0"/>
              <a:buNone/>
            </a:pPr>
            <a:endParaRPr lang="hu-HU" sz="1800" dirty="0" smtClean="0"/>
          </a:p>
          <a:p>
            <a:pPr marL="0" indent="0" algn="just">
              <a:buFont typeface="Arial" pitchFamily="34" charset="0"/>
              <a:buNone/>
            </a:pPr>
            <a:endParaRPr lang="hu-HU" sz="1800" dirty="0" smtClean="0"/>
          </a:p>
          <a:p>
            <a:pPr marL="0" indent="0" algn="just">
              <a:buFont typeface="Arial" pitchFamily="34" charset="0"/>
              <a:buNone/>
            </a:pPr>
            <a:endParaRPr lang="hu-HU" sz="1800" dirty="0"/>
          </a:p>
        </p:txBody>
      </p:sp>
      <p:sp>
        <p:nvSpPr>
          <p:cNvPr id="5" name="Tartalom helye 2"/>
          <p:cNvSpPr txBox="1">
            <a:spLocks/>
          </p:cNvSpPr>
          <p:nvPr/>
        </p:nvSpPr>
        <p:spPr>
          <a:xfrm>
            <a:off x="4725888" y="1759526"/>
            <a:ext cx="4067944" cy="468439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numCol="1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600"/>
              </a:spcAft>
              <a:buFont typeface="Arial" pitchFamily="34" charset="0"/>
              <a:buNone/>
            </a:pPr>
            <a:r>
              <a:rPr lang="hu-HU" sz="2800" dirty="0" smtClean="0"/>
              <a:t>Varázsfuvola</a:t>
            </a:r>
            <a:endParaRPr lang="hu-HU" sz="2800" dirty="0" smtClean="0"/>
          </a:p>
          <a:p>
            <a:pPr marL="0" indent="0" algn="just">
              <a:spcBef>
                <a:spcPts val="0"/>
              </a:spcBef>
              <a:buFont typeface="Arial" pitchFamily="34" charset="0"/>
              <a:buNone/>
            </a:pPr>
            <a:r>
              <a:rPr lang="hu-HU" sz="1800" dirty="0" smtClean="0"/>
              <a:t> </a:t>
            </a:r>
            <a:r>
              <a:rPr lang="hu-HU" sz="1800" dirty="0" smtClean="0"/>
              <a:t>A Varázsfuvolában az éj motívuma az Éj királynőjének nyilvánítható. Ő konkrét szereplő a Csongor és Tündében megjelent éjjel ellentétben. Két személyiséget mutat, a mű elején a jó tündér szerepét kapta, majd a végére megmutatja gonosz oldalát.</a:t>
            </a:r>
            <a:endParaRPr lang="hu-HU" sz="1800" dirty="0" smtClean="0"/>
          </a:p>
          <a:p>
            <a:pPr marL="0" indent="0" algn="just">
              <a:buFont typeface="Arial" pitchFamily="34" charset="0"/>
              <a:buNone/>
            </a:pPr>
            <a:endParaRPr lang="hu-HU" sz="1800" dirty="0" smtClean="0"/>
          </a:p>
          <a:p>
            <a:pPr marL="0" indent="0" algn="just">
              <a:buFont typeface="Arial" pitchFamily="34" charset="0"/>
              <a:buNone/>
            </a:pPr>
            <a:endParaRPr lang="hu-HU" sz="1800" dirty="0" smtClean="0"/>
          </a:p>
          <a:p>
            <a:pPr marL="0" indent="0" algn="just">
              <a:buFont typeface="Arial" pitchFamily="34" charset="0"/>
              <a:buNone/>
            </a:pPr>
            <a:endParaRPr lang="hu-HU" sz="1800" dirty="0" smtClean="0"/>
          </a:p>
          <a:p>
            <a:pPr marL="0" indent="0" algn="just">
              <a:buFont typeface="Arial" pitchFamily="34" charset="0"/>
              <a:buNone/>
            </a:pPr>
            <a:endParaRPr lang="hu-HU" sz="1800" dirty="0" smtClean="0"/>
          </a:p>
          <a:p>
            <a:pPr marL="0" indent="0" algn="just">
              <a:buFont typeface="Arial" pitchFamily="34" charset="0"/>
              <a:buNone/>
            </a:pPr>
            <a:endParaRPr lang="hu-HU" sz="1800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335" y="4437110"/>
            <a:ext cx="3381361" cy="2249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03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Varázslatos tárgyak</a:t>
            </a:r>
            <a:endParaRPr lang="hu-HU" dirty="0"/>
          </a:p>
        </p:txBody>
      </p:sp>
      <p:sp>
        <p:nvSpPr>
          <p:cNvPr id="5" name="Tartalom helye 2"/>
          <p:cNvSpPr txBox="1">
            <a:spLocks/>
          </p:cNvSpPr>
          <p:nvPr/>
        </p:nvSpPr>
        <p:spPr>
          <a:xfrm>
            <a:off x="323528" y="1759526"/>
            <a:ext cx="4067944" cy="45259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numCol="1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600"/>
              </a:spcAft>
              <a:buFont typeface="Arial" pitchFamily="34" charset="0"/>
              <a:buNone/>
            </a:pPr>
            <a:r>
              <a:rPr lang="hu-HU" sz="2800" dirty="0" smtClean="0"/>
              <a:t>Csongor és </a:t>
            </a:r>
            <a:r>
              <a:rPr lang="hu-HU" sz="2800" dirty="0" smtClean="0"/>
              <a:t>Tünde</a:t>
            </a:r>
            <a:endParaRPr lang="hu-HU" sz="2800" dirty="0" smtClean="0"/>
          </a:p>
          <a:p>
            <a:pPr marL="0" indent="0" algn="just">
              <a:buFont typeface="Arial" pitchFamily="34" charset="0"/>
              <a:buNone/>
            </a:pPr>
            <a:r>
              <a:rPr lang="hu-HU" sz="1800" dirty="0" smtClean="0"/>
              <a:t>Csongor a három ördögtől kapja meg a varázslatos tárgyakat, amik végigsegítik útján. (bocskor, köpeny és ostor)</a:t>
            </a:r>
            <a:endParaRPr lang="hu-HU" sz="1800" dirty="0" smtClean="0"/>
          </a:p>
          <a:p>
            <a:pPr marL="0" indent="0" algn="just">
              <a:buFont typeface="Arial" pitchFamily="34" charset="0"/>
              <a:buNone/>
            </a:pPr>
            <a:endParaRPr lang="hu-HU" sz="1800" dirty="0" smtClean="0"/>
          </a:p>
          <a:p>
            <a:pPr marL="0" indent="0" algn="just">
              <a:buFont typeface="Arial" pitchFamily="34" charset="0"/>
              <a:buNone/>
            </a:pPr>
            <a:endParaRPr lang="hu-HU" sz="1800" dirty="0" smtClean="0"/>
          </a:p>
          <a:p>
            <a:pPr marL="0" indent="0" algn="just">
              <a:buFont typeface="Arial" pitchFamily="34" charset="0"/>
              <a:buNone/>
            </a:pPr>
            <a:endParaRPr lang="hu-HU" sz="1800" dirty="0"/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4725888" y="1777291"/>
            <a:ext cx="4067944" cy="468439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numCol="1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600"/>
              </a:spcAft>
              <a:buFont typeface="Arial" pitchFamily="34" charset="0"/>
              <a:buNone/>
            </a:pPr>
            <a:r>
              <a:rPr lang="hu-HU" sz="2800" dirty="0" smtClean="0"/>
              <a:t>Varázsfuvola</a:t>
            </a:r>
            <a:endParaRPr lang="hu-HU" sz="2800" dirty="0" smtClean="0"/>
          </a:p>
          <a:p>
            <a:pPr marL="0" indent="0" algn="just">
              <a:spcBef>
                <a:spcPts val="0"/>
              </a:spcBef>
              <a:buFont typeface="Arial" pitchFamily="34" charset="0"/>
              <a:buNone/>
            </a:pPr>
            <a:r>
              <a:rPr lang="hu-HU" sz="1800" dirty="0" smtClean="0"/>
              <a:t> </a:t>
            </a:r>
            <a:r>
              <a:rPr lang="hu-HU" sz="1800" dirty="0" smtClean="0"/>
              <a:t>A Varázsfuvola varázslatos elemeit az Éj királynője adja át, a harangjátékot és a fuvolát.</a:t>
            </a:r>
            <a:endParaRPr lang="hu-HU" sz="1800" dirty="0" smtClean="0"/>
          </a:p>
          <a:p>
            <a:pPr marL="0" indent="0" algn="just">
              <a:buFont typeface="Arial" pitchFamily="34" charset="0"/>
              <a:buNone/>
            </a:pPr>
            <a:endParaRPr lang="hu-HU" sz="1800" dirty="0" smtClean="0"/>
          </a:p>
          <a:p>
            <a:pPr marL="0" indent="0" algn="just">
              <a:buFont typeface="Arial" pitchFamily="34" charset="0"/>
              <a:buNone/>
            </a:pPr>
            <a:endParaRPr lang="hu-HU" sz="1800" dirty="0" smtClean="0"/>
          </a:p>
          <a:p>
            <a:pPr marL="0" indent="0" algn="just">
              <a:buFont typeface="Arial" pitchFamily="34" charset="0"/>
              <a:buNone/>
            </a:pPr>
            <a:endParaRPr lang="hu-HU" sz="1800" dirty="0" smtClean="0"/>
          </a:p>
          <a:p>
            <a:pPr marL="0" indent="0" algn="just">
              <a:buFont typeface="Arial" pitchFamily="34" charset="0"/>
              <a:buNone/>
            </a:pPr>
            <a:endParaRPr lang="hu-HU" sz="1800" dirty="0" smtClean="0"/>
          </a:p>
          <a:p>
            <a:pPr marL="0" indent="0" algn="just">
              <a:buFont typeface="Arial" pitchFamily="34" charset="0"/>
              <a:buNone/>
            </a:pPr>
            <a:endParaRPr lang="hu-HU" sz="1800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2246" y="3447267"/>
            <a:ext cx="4547614" cy="3014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66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Szerelem</a:t>
            </a:r>
            <a:endParaRPr lang="hu-HU" dirty="0"/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487822" y="1759525"/>
            <a:ext cx="8116625" cy="45259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numCol="1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hu-HU" sz="2800" dirty="0" smtClean="0"/>
              <a:t>A Szerelem mindkét műben egyformán jelenik meg.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hu-HU" sz="2800" dirty="0" smtClean="0"/>
              <a:t>Bemutatják a szerelem két fajtáját, a vad, heves szerelmet (szolgai szerelem), illetve a tartózkodó (úri) szerelmet.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</a:pPr>
            <a:endParaRPr lang="hu-HU" sz="2800" dirty="0" smtClean="0"/>
          </a:p>
          <a:p>
            <a:pPr marL="0" indent="0" algn="just">
              <a:spcBef>
                <a:spcPts val="0"/>
              </a:spcBef>
              <a:buFont typeface="Arial" pitchFamily="34" charset="0"/>
              <a:buNone/>
            </a:pPr>
            <a:r>
              <a:rPr lang="hu-HU" sz="1800" dirty="0" smtClean="0"/>
              <a:t> </a:t>
            </a:r>
          </a:p>
          <a:p>
            <a:pPr marL="0" indent="0" algn="just">
              <a:buFont typeface="Arial" pitchFamily="34" charset="0"/>
              <a:buNone/>
            </a:pPr>
            <a:endParaRPr lang="hu-HU" sz="1800" dirty="0" smtClean="0"/>
          </a:p>
          <a:p>
            <a:pPr marL="0" indent="0" algn="just">
              <a:buFont typeface="Arial" pitchFamily="34" charset="0"/>
              <a:buNone/>
            </a:pPr>
            <a:endParaRPr lang="hu-HU" sz="1800" dirty="0" smtClean="0"/>
          </a:p>
          <a:p>
            <a:pPr marL="0" indent="0" algn="just">
              <a:buFont typeface="Arial" pitchFamily="34" charset="0"/>
              <a:buNone/>
            </a:pPr>
            <a:endParaRPr lang="hu-HU" sz="1800" dirty="0" smtClean="0"/>
          </a:p>
          <a:p>
            <a:pPr marL="0" indent="0" algn="just">
              <a:buFont typeface="Arial" pitchFamily="34" charset="0"/>
              <a:buNone/>
            </a:pPr>
            <a:endParaRPr lang="hu-HU" sz="1800" dirty="0" smtClean="0"/>
          </a:p>
          <a:p>
            <a:pPr marL="0" indent="0" algn="just">
              <a:buFont typeface="Arial" pitchFamily="34" charset="0"/>
              <a:buNone/>
            </a:pPr>
            <a:endParaRPr lang="hu-HU" sz="1800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717032"/>
            <a:ext cx="691515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57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253</Words>
  <Application>Microsoft Office PowerPoint</Application>
  <PresentationFormat>Diavetítés a képernyőre (4:3 oldalarány)</PresentationFormat>
  <Paragraphs>47</Paragraphs>
  <Slides>5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Sophianae Tigrisei</vt:lpstr>
      <vt:lpstr>Keletkezés</vt:lpstr>
      <vt:lpstr>Az éj motívuma</vt:lpstr>
      <vt:lpstr>Varázslatos tárgyak</vt:lpstr>
      <vt:lpstr>A Szerelem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Kavics</dc:creator>
  <cp:lastModifiedBy>Kavics</cp:lastModifiedBy>
  <cp:revision>14</cp:revision>
  <dcterms:created xsi:type="dcterms:W3CDTF">2016-04-19T15:50:54Z</dcterms:created>
  <dcterms:modified xsi:type="dcterms:W3CDTF">2016-04-23T12:39:08Z</dcterms:modified>
</cp:coreProperties>
</file>